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31"/>
  </p:notesMasterIdLst>
  <p:handoutMasterIdLst>
    <p:handoutMasterId r:id="rId32"/>
  </p:handoutMasterIdLst>
  <p:sldIdLst>
    <p:sldId id="396" r:id="rId4"/>
    <p:sldId id="642" r:id="rId5"/>
    <p:sldId id="737" r:id="rId6"/>
    <p:sldId id="711" r:id="rId7"/>
    <p:sldId id="713" r:id="rId8"/>
    <p:sldId id="714" r:id="rId9"/>
    <p:sldId id="715" r:id="rId10"/>
    <p:sldId id="717" r:id="rId11"/>
    <p:sldId id="718" r:id="rId12"/>
    <p:sldId id="719" r:id="rId13"/>
    <p:sldId id="720" r:id="rId14"/>
    <p:sldId id="685" r:id="rId15"/>
    <p:sldId id="686" r:id="rId16"/>
    <p:sldId id="687" r:id="rId17"/>
    <p:sldId id="689" r:id="rId18"/>
    <p:sldId id="699" r:id="rId19"/>
    <p:sldId id="690" r:id="rId20"/>
    <p:sldId id="700" r:id="rId21"/>
    <p:sldId id="691" r:id="rId22"/>
    <p:sldId id="701" r:id="rId23"/>
    <p:sldId id="692" r:id="rId24"/>
    <p:sldId id="693" r:id="rId25"/>
    <p:sldId id="694" r:id="rId26"/>
    <p:sldId id="695" r:id="rId27"/>
    <p:sldId id="696" r:id="rId28"/>
    <p:sldId id="697" r:id="rId29"/>
    <p:sldId id="698" r:id="rId30"/>
  </p:sldIdLst>
  <p:sldSz cx="9144000" cy="5143500" type="screen16x9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04">
          <p15:clr>
            <a:srgbClr val="A4A3A4"/>
          </p15:clr>
        </p15:guide>
        <p15:guide id="2" pos="2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0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howGuides="1">
      <p:cViewPr varScale="1">
        <p:scale>
          <a:sx n="139" d="100"/>
          <a:sy n="139" d="100"/>
        </p:scale>
        <p:origin x="126" y="126"/>
      </p:cViewPr>
      <p:guideLst>
        <p:guide orient="horz" pos="1704"/>
        <p:guide pos="2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3" cy="4500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FD3D367-4252-48A5-8B96-51D95E89A97C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6C39F1A-8B0B-4C19-B2DF-1786F951701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A5166D-10F7-4553-A2D0-17F2D025A912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ADA8DC-7C00-4E4D-897A-CABCF574F9C8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AF00FFF-F3E9-4EFB-9E53-D76A1B93B817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F9EBCBE-17BB-44CB-96DA-3C65EEEE8B74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6DD211F-54FE-4CAE-9BD1-ED6EA9FBF677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1CD3D29-BBEE-4C0A-B0D3-EC6E1405F3B1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A2A9A0E-CC8F-4F8F-A6B2-3263F4EE36FF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F42E725-EDEA-4142-BF28-7A8B227A9C9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D4B69AB-6EB3-431A-A225-63409720CFB7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FB8F870-EB69-4A62-98EB-14804064D0D6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 indent="-342900"/>
            <a:r>
              <a:rPr lang="en-US" altLang="zh-CN" dirty="0"/>
              <a:t>Click to edit Master text styles</a:t>
            </a:r>
          </a:p>
          <a:p>
            <a:pPr lvl="1" indent="-3259455"/>
            <a:r>
              <a:rPr lang="en-US" altLang="zh-CN" dirty="0"/>
              <a:t>Second level</a:t>
            </a:r>
          </a:p>
          <a:p>
            <a:pPr lvl="2" indent="-3038475"/>
            <a:r>
              <a:rPr lang="en-US" altLang="zh-CN" dirty="0"/>
              <a:t>Third level</a:t>
            </a:r>
          </a:p>
          <a:p>
            <a:pPr lvl="3" indent="-3634105"/>
            <a:r>
              <a:rPr lang="en-US" altLang="zh-CN" dirty="0"/>
              <a:t>Fourth level</a:t>
            </a:r>
          </a:p>
          <a:p>
            <a:pPr lvl="4" indent="-3634105"/>
            <a:r>
              <a:rPr lang="en-US" altLang="zh-CN" dirty="0"/>
              <a:t>Fifth level</a:t>
            </a:r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512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7937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051" name="图片 512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5122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1FDD982-653C-4858-95C9-547878939D00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任意多边形 7168"/>
          <p:cNvSpPr/>
          <p:nvPr/>
        </p:nvSpPr>
        <p:spPr>
          <a:xfrm>
            <a:off x="-28575" y="4264025"/>
            <a:ext cx="9201150" cy="1263650"/>
          </a:xfrm>
          <a:custGeom>
            <a:avLst/>
            <a:gdLst/>
            <a:ahLst/>
            <a:cxnLst>
              <a:cxn ang="0">
                <a:pos x="0" y="494813"/>
              </a:cxn>
              <a:cxn ang="0">
                <a:pos x="4600575" y="0"/>
              </a:cxn>
              <a:cxn ang="0">
                <a:pos x="9201150" y="494813"/>
              </a:cxn>
              <a:cxn ang="0">
                <a:pos x="9201150" y="1263650"/>
              </a:cxn>
              <a:cxn ang="0">
                <a:pos x="0" y="1263650"/>
              </a:cxn>
              <a:cxn ang="0">
                <a:pos x="0" y="494813"/>
              </a:cxn>
            </a:cxnLst>
            <a:rect l="0" t="0" r="0" b="0"/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7410" name="图片 7169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500" cy="5715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7411" name="矩形 7170"/>
          <p:cNvSpPr/>
          <p:nvPr/>
        </p:nvSpPr>
        <p:spPr>
          <a:xfrm>
            <a:off x="-11112" y="-28575"/>
            <a:ext cx="9201150" cy="52006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lstStyle/>
          <a:p>
            <a:pPr hangingPunct="0"/>
            <a:endParaRPr lang="en-US" altLang="en-US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7412" name="任意多边形 7171"/>
          <p:cNvSpPr/>
          <p:nvPr/>
        </p:nvSpPr>
        <p:spPr>
          <a:xfrm>
            <a:off x="-11112" y="4264025"/>
            <a:ext cx="9201150" cy="1263650"/>
          </a:xfrm>
          <a:custGeom>
            <a:avLst/>
            <a:gdLst/>
            <a:ahLst/>
            <a:cxnLst>
              <a:cxn ang="0">
                <a:pos x="0" y="494813"/>
              </a:cxn>
              <a:cxn ang="0">
                <a:pos x="4600576" y="0"/>
              </a:cxn>
              <a:cxn ang="0">
                <a:pos x="9201151" y="494813"/>
              </a:cxn>
              <a:cxn ang="0">
                <a:pos x="9201151" y="1263650"/>
              </a:cxn>
              <a:cxn ang="0">
                <a:pos x="0" y="1263650"/>
              </a:cxn>
              <a:cxn ang="0">
                <a:pos x="0" y="494813"/>
              </a:cxn>
            </a:cxnLst>
            <a:rect l="0" t="0" r="0" b="0"/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3" name="矩形 7172"/>
          <p:cNvSpPr/>
          <p:nvPr/>
        </p:nvSpPr>
        <p:spPr>
          <a:xfrm>
            <a:off x="3849688" y="4827588"/>
            <a:ext cx="1668462" cy="293687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t">
            <a:spAutoFit/>
          </a:bodyPr>
          <a:lstStyle/>
          <a:p>
            <a:pPr algn="ctr" hangingPunct="0"/>
            <a:r>
              <a:rPr lang="en-US" altLang="zh-CN" sz="1300" b="0" dirty="0">
                <a:solidFill>
                  <a:schemeClr val="accent1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www.xybsyw.com</a:t>
            </a:r>
          </a:p>
        </p:txBody>
      </p:sp>
      <p:pic>
        <p:nvPicPr>
          <p:cNvPr id="17414" name="图片 7173" descr="未标题-2-01.png"/>
          <p:cNvPicPr>
            <a:picLocks noChangeAspect="1"/>
          </p:cNvPicPr>
          <p:nvPr/>
        </p:nvPicPr>
        <p:blipFill>
          <a:blip r:embed="rId3"/>
          <a:srcRect l="11931" t="5841" r="17577" b="54250"/>
          <a:stretch>
            <a:fillRect/>
          </a:stretch>
        </p:blipFill>
        <p:spPr>
          <a:xfrm>
            <a:off x="811213" y="374650"/>
            <a:ext cx="7556500" cy="4098925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7175" name="矩形 7174"/>
          <p:cNvSpPr/>
          <p:nvPr/>
        </p:nvSpPr>
        <p:spPr>
          <a:xfrm>
            <a:off x="2305685" y="1898650"/>
            <a:ext cx="4218940" cy="583565"/>
          </a:xfrm>
          <a:prstGeom prst="rect">
            <a:avLst/>
          </a:prstGeom>
          <a:noFill/>
          <a:ln w="12700">
            <a:noFill/>
          </a:ln>
          <a:effectLst>
            <a:outerShdw algn="ctr" rotWithShape="0">
              <a:srgbClr val="000000">
                <a:alpha val="31424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微软雅黑" panose="020B0503020204020204" pitchFamily="34" charset="-122"/>
              </a:rPr>
              <a:t>学 生 端 操 作 指 南  </a:t>
            </a:r>
          </a:p>
        </p:txBody>
      </p:sp>
      <p:pic>
        <p:nvPicPr>
          <p:cNvPr id="17416" name="图片 7175" descr="xybsyw.logo--filtered.png"/>
          <p:cNvPicPr>
            <a:picLocks noChangeAspect="1"/>
          </p:cNvPicPr>
          <p:nvPr/>
        </p:nvPicPr>
        <p:blipFill>
          <a:blip r:embed="rId4"/>
          <a:srcRect l="21" r="69138"/>
          <a:stretch>
            <a:fillRect/>
          </a:stretch>
        </p:blipFill>
        <p:spPr>
          <a:xfrm>
            <a:off x="4365625" y="4416425"/>
            <a:ext cx="439738" cy="4191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实习评价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个人评价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-41275" y="398463"/>
            <a:ext cx="707072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实习评价</a:t>
            </a:r>
            <a:r>
              <a:rPr kumimoji="0" lang="en-US" altLang="zh-CN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个人评价</a:t>
            </a:r>
            <a:endParaRPr kumimoji="0" lang="zh-CN" altLang="en-US" sz="2400" b="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2" name="图片 28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25" y="1053465"/>
            <a:ext cx="7101205" cy="33966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实习评价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企业评价</a:t>
            </a:r>
          </a:p>
        </p:txBody>
      </p:sp>
      <p:sp>
        <p:nvSpPr>
          <p:cNvPr id="28674" name="文本框 11"/>
          <p:cNvSpPr txBox="1"/>
          <p:nvPr/>
        </p:nvSpPr>
        <p:spPr>
          <a:xfrm>
            <a:off x="120650" y="4513263"/>
            <a:ext cx="174625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我的</a:t>
            </a: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实习评价</a:t>
            </a:r>
          </a:p>
        </p:txBody>
      </p:sp>
      <p:sp>
        <p:nvSpPr>
          <p:cNvPr id="28675" name="文本框 17"/>
          <p:cNvSpPr txBox="1"/>
          <p:nvPr/>
        </p:nvSpPr>
        <p:spPr>
          <a:xfrm>
            <a:off x="2182813" y="4457700"/>
            <a:ext cx="2084387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2.“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邀请企业评价</a:t>
            </a: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”--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微信发送邀请链接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2700" y="342900"/>
            <a:ext cx="4913313" cy="398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             </a:t>
            </a:r>
            <a:r>
              <a:rPr kumimoji="0" lang="zh-CN" altLang="en-US" sz="20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学生操作     </a:t>
            </a:r>
            <a:r>
              <a:rPr kumimoji="0" lang="en-US" altLang="zh-CN" sz="1400" b="0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*</a:t>
            </a:r>
            <a:r>
              <a:rPr kumimoji="0" lang="zh-CN" altLang="en-US" sz="1400" b="0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自主实习才需要企业评价</a:t>
            </a:r>
          </a:p>
        </p:txBody>
      </p:sp>
      <p:sp>
        <p:nvSpPr>
          <p:cNvPr id="8" name="矩形 7"/>
          <p:cNvSpPr/>
          <p:nvPr/>
        </p:nvSpPr>
        <p:spPr>
          <a:xfrm>
            <a:off x="231775" y="2455863"/>
            <a:ext cx="1635125" cy="230188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grpSp>
        <p:nvGrpSpPr>
          <p:cNvPr id="28678" name="组合 19"/>
          <p:cNvGrpSpPr/>
          <p:nvPr/>
        </p:nvGrpSpPr>
        <p:grpSpPr>
          <a:xfrm>
            <a:off x="74613" y="760413"/>
            <a:ext cx="4144962" cy="3621087"/>
            <a:chOff x="118" y="1198"/>
            <a:chExt cx="6526" cy="570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" y="1198"/>
              <a:ext cx="3208" cy="570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38" y="1198"/>
              <a:ext cx="3206" cy="570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681" name="组合 18"/>
          <p:cNvGrpSpPr/>
          <p:nvPr/>
        </p:nvGrpSpPr>
        <p:grpSpPr>
          <a:xfrm>
            <a:off x="4779963" y="760413"/>
            <a:ext cx="4230687" cy="3621087"/>
            <a:chOff x="7527" y="1197"/>
            <a:chExt cx="6662" cy="570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83" y="1197"/>
              <a:ext cx="3206" cy="570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27" y="1199"/>
              <a:ext cx="3206" cy="570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文本框 5"/>
          <p:cNvSpPr txBox="1"/>
          <p:nvPr/>
        </p:nvSpPr>
        <p:spPr>
          <a:xfrm>
            <a:off x="4703763" y="287338"/>
            <a:ext cx="2214563" cy="398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企业导师操作</a:t>
            </a:r>
            <a:endParaRPr kumimoji="0" lang="zh-CN" altLang="en-US" sz="2000" b="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28685" name="文本框 10"/>
          <p:cNvSpPr txBox="1"/>
          <p:nvPr/>
        </p:nvSpPr>
        <p:spPr>
          <a:xfrm>
            <a:off x="4924425" y="4513263"/>
            <a:ext cx="174625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点开邀请链接</a:t>
            </a:r>
          </a:p>
        </p:txBody>
      </p:sp>
      <p:sp>
        <p:nvSpPr>
          <p:cNvPr id="28686" name="文本框 12"/>
          <p:cNvSpPr txBox="1"/>
          <p:nvPr/>
        </p:nvSpPr>
        <p:spPr>
          <a:xfrm>
            <a:off x="6973888" y="4513263"/>
            <a:ext cx="217170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验证码通过后进行评价</a:t>
            </a:r>
          </a:p>
        </p:txBody>
      </p:sp>
      <p:sp>
        <p:nvSpPr>
          <p:cNvPr id="28688" name="文本框 14"/>
          <p:cNvSpPr txBox="1"/>
          <p:nvPr/>
        </p:nvSpPr>
        <p:spPr>
          <a:xfrm>
            <a:off x="6786563" y="90488"/>
            <a:ext cx="2411412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*</a:t>
            </a:r>
            <a:r>
              <a:rPr lang="zh-CN" altLang="en-US" sz="1400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如需修改企业导师手机号</a:t>
            </a:r>
            <a:r>
              <a:rPr lang="en-US" altLang="zh-CN" sz="1400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 sz="1400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重新提交岗位申请</a:t>
            </a:r>
          </a:p>
        </p:txBody>
      </p:sp>
      <p:sp>
        <p:nvSpPr>
          <p:cNvPr id="2" name=" 160"/>
          <p:cNvSpPr/>
          <p:nvPr/>
        </p:nvSpPr>
        <p:spPr>
          <a:xfrm rot="7680000">
            <a:off x="7448550" y="1201420"/>
            <a:ext cx="1464945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3" y="2838450"/>
            <a:ext cx="6615113" cy="215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3" y="414338"/>
            <a:ext cx="6615113" cy="2339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699" name="矩形 8197"/>
          <p:cNvSpPr/>
          <p:nvPr/>
        </p:nvSpPr>
        <p:spPr>
          <a:xfrm>
            <a:off x="3929063" y="3692525"/>
            <a:ext cx="3384550" cy="2762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查看统计报表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960619" y="952499"/>
            <a:ext cx="2040256" cy="306705"/>
          </a:xfrm>
          <a:prstGeom prst="rect">
            <a:avLst/>
          </a:prstGeom>
          <a:noFill/>
          <a:effectLst>
            <a:reflection stA="48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1.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选择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“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学生注册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”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30015" y="4101465"/>
            <a:ext cx="3070860" cy="306705"/>
          </a:xfrm>
          <a:prstGeom prst="rect">
            <a:avLst/>
          </a:prstGeom>
          <a:noFill/>
          <a:effectLst>
            <a:glow rad="139700">
              <a:schemeClr val="accent3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2.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手机号、图形验证码、短信验证码</a:t>
            </a:r>
          </a:p>
        </p:txBody>
      </p:sp>
      <p:sp>
        <p:nvSpPr>
          <p:cNvPr id="29703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注册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&amp;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登录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35775" y="498475"/>
            <a:ext cx="2484438" cy="1539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在浏览器中打开</a:t>
            </a:r>
            <a:r>
              <a:rPr kumimoji="0" lang="zh-CN" altLang="en-US" sz="1800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www.xybsyw.com</a:t>
            </a: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选择“学生注册”</a:t>
            </a:r>
          </a:p>
        </p:txBody>
      </p:sp>
      <p:sp>
        <p:nvSpPr>
          <p:cNvPr id="7" name=" 160"/>
          <p:cNvSpPr/>
          <p:nvPr/>
        </p:nvSpPr>
        <p:spPr>
          <a:xfrm rot="13320000">
            <a:off x="5967730" y="74104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 160"/>
          <p:cNvSpPr/>
          <p:nvPr/>
        </p:nvSpPr>
        <p:spPr>
          <a:xfrm rot="13320000">
            <a:off x="3571875" y="435864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3" y="341313"/>
            <a:ext cx="6615113" cy="2339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0722" name="矩形 8197"/>
          <p:cNvSpPr/>
          <p:nvPr/>
        </p:nvSpPr>
        <p:spPr>
          <a:xfrm>
            <a:off x="3929063" y="3692525"/>
            <a:ext cx="3384550" cy="2762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查看统计报表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95519" y="998854"/>
            <a:ext cx="2040256" cy="306705"/>
          </a:xfrm>
          <a:prstGeom prst="rect">
            <a:avLst/>
          </a:prstGeom>
          <a:noFill/>
          <a:effectLst>
            <a:reflection stA="48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选择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“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学生登录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”</a:t>
            </a:r>
          </a:p>
        </p:txBody>
      </p:sp>
      <p:sp>
        <p:nvSpPr>
          <p:cNvPr id="30725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学籍认证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35775" y="498475"/>
            <a:ext cx="2484438" cy="129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在浏览器中打开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www.xybsyw.com</a:t>
            </a:r>
            <a:endParaRPr kumimoji="0" lang="zh-CN" altLang="en-US" b="0" kern="1200" cap="none" spc="0" normalizeH="0" baseline="0" noProof="0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“学生登录”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3" y="2755900"/>
            <a:ext cx="6615113" cy="215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6925628" y="3130550"/>
            <a:ext cx="2484438" cy="657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3.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输入账号密码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19525" y="4090669"/>
            <a:ext cx="1363978" cy="306706"/>
          </a:xfrm>
          <a:prstGeom prst="rect">
            <a:avLst/>
          </a:prstGeom>
          <a:noFill/>
          <a:effectLst>
            <a:reflection stA="48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输入账号密码</a:t>
            </a:r>
          </a:p>
        </p:txBody>
      </p:sp>
      <p:sp>
        <p:nvSpPr>
          <p:cNvPr id="4" name=" 160"/>
          <p:cNvSpPr/>
          <p:nvPr/>
        </p:nvSpPr>
        <p:spPr>
          <a:xfrm rot="14520000">
            <a:off x="5593080" y="75501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 160"/>
          <p:cNvSpPr/>
          <p:nvPr/>
        </p:nvSpPr>
        <p:spPr>
          <a:xfrm rot="13320000">
            <a:off x="3388360" y="406527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420688"/>
            <a:ext cx="6423025" cy="22320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38" y="2749550"/>
            <a:ext cx="6421438" cy="22320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747" name="矩形 8197"/>
          <p:cNvSpPr/>
          <p:nvPr/>
        </p:nvSpPr>
        <p:spPr>
          <a:xfrm>
            <a:off x="3929063" y="3692525"/>
            <a:ext cx="3384550" cy="2762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查看统计报表</a:t>
            </a:r>
          </a:p>
        </p:txBody>
      </p:sp>
      <p:sp>
        <p:nvSpPr>
          <p:cNvPr id="31749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学籍认证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13500" y="1245235"/>
            <a:ext cx="2649538" cy="582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1.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根据流程引导</a:t>
            </a: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完善个人学籍</a:t>
            </a: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--“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去认证</a:t>
            </a: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”</a:t>
            </a:r>
            <a:endParaRPr kumimoji="0" lang="zh-CN" altLang="en-US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37580" y="3232150"/>
            <a:ext cx="3402013" cy="977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2.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编辑学籍信息</a:t>
            </a: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提交认证</a:t>
            </a: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*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认证失败请联系尾页的负责人</a:t>
            </a:r>
          </a:p>
        </p:txBody>
      </p:sp>
      <p:sp>
        <p:nvSpPr>
          <p:cNvPr id="3" name=" 160"/>
          <p:cNvSpPr/>
          <p:nvPr/>
        </p:nvSpPr>
        <p:spPr>
          <a:xfrm rot="13320000">
            <a:off x="2305050" y="213677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160"/>
          <p:cNvSpPr/>
          <p:nvPr/>
        </p:nvSpPr>
        <p:spPr>
          <a:xfrm rot="9840000">
            <a:off x="5031105" y="456946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414655"/>
            <a:ext cx="784479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771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自主实习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2778760"/>
            <a:ext cx="786384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4206240" y="1856105"/>
            <a:ext cx="1319213" cy="33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参与实习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548505" y="3870960"/>
            <a:ext cx="27324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选择自主实习安排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报名</a:t>
            </a:r>
          </a:p>
        </p:txBody>
      </p:sp>
      <p:sp>
        <p:nvSpPr>
          <p:cNvPr id="2" name=" 160"/>
          <p:cNvSpPr/>
          <p:nvPr/>
        </p:nvSpPr>
        <p:spPr>
          <a:xfrm rot="10320000">
            <a:off x="3641090" y="198755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 160"/>
          <p:cNvSpPr/>
          <p:nvPr/>
        </p:nvSpPr>
        <p:spPr>
          <a:xfrm rot="3780000">
            <a:off x="7054215" y="435292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" y="2841625"/>
            <a:ext cx="8263255" cy="20421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771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自主实习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15" y="480060"/>
            <a:ext cx="826262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框 16"/>
          <p:cNvSpPr txBox="1"/>
          <p:nvPr/>
        </p:nvSpPr>
        <p:spPr>
          <a:xfrm>
            <a:off x="6421755" y="2118678"/>
            <a:ext cx="1695450" cy="33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提交岗位申请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092065" y="3747770"/>
            <a:ext cx="2152650" cy="33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4.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录入岗位信息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提交</a:t>
            </a:r>
          </a:p>
        </p:txBody>
      </p:sp>
      <p:sp>
        <p:nvSpPr>
          <p:cNvPr id="7" name=" 160"/>
          <p:cNvSpPr/>
          <p:nvPr/>
        </p:nvSpPr>
        <p:spPr>
          <a:xfrm rot="19680000">
            <a:off x="7428230" y="170561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 160"/>
          <p:cNvSpPr/>
          <p:nvPr/>
        </p:nvSpPr>
        <p:spPr>
          <a:xfrm rot="10140000">
            <a:off x="4992370" y="438594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" y="2738755"/>
            <a:ext cx="777113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" y="429895"/>
            <a:ext cx="777113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796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集中实习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368550" y="1949450"/>
            <a:ext cx="1319213" cy="33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参与实习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511675" y="3767455"/>
            <a:ext cx="2265363" cy="582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选择集中安排实习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查看详情</a:t>
            </a:r>
          </a:p>
        </p:txBody>
      </p:sp>
      <p:sp>
        <p:nvSpPr>
          <p:cNvPr id="5" name=" 160"/>
          <p:cNvSpPr/>
          <p:nvPr/>
        </p:nvSpPr>
        <p:spPr>
          <a:xfrm rot="10080000">
            <a:off x="2036445" y="210756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60"/>
          <p:cNvSpPr/>
          <p:nvPr/>
        </p:nvSpPr>
        <p:spPr>
          <a:xfrm rot="3780000">
            <a:off x="6614795" y="435356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" y="508000"/>
            <a:ext cx="8036560" cy="32797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796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集中实习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776470" y="2501265"/>
            <a:ext cx="336296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查看实习要求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同意或拒绝参与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9145" y="3952240"/>
            <a:ext cx="744664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如计划设置为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“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不需要学生同意加入实习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”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，那么确认加入实习这一步骤不需要</a:t>
            </a:r>
          </a:p>
        </p:txBody>
      </p:sp>
      <p:sp>
        <p:nvSpPr>
          <p:cNvPr id="8" name="矩形 7"/>
          <p:cNvSpPr/>
          <p:nvPr/>
        </p:nvSpPr>
        <p:spPr>
          <a:xfrm>
            <a:off x="6766243" y="3182620"/>
            <a:ext cx="1665288" cy="1809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 160"/>
          <p:cNvSpPr/>
          <p:nvPr/>
        </p:nvSpPr>
        <p:spPr>
          <a:xfrm rot="2880000">
            <a:off x="6418580" y="283591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anv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" y="2763520"/>
            <a:ext cx="7727315" cy="2205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" y="437515"/>
            <a:ext cx="7727315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4819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双向选择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67835" y="1949450"/>
            <a:ext cx="1319213" cy="33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参与实习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73955" y="3460115"/>
            <a:ext cx="2263775" cy="582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选择双向选择实习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报名</a:t>
            </a:r>
          </a:p>
        </p:txBody>
      </p:sp>
      <p:sp>
        <p:nvSpPr>
          <p:cNvPr id="2" name=" 160"/>
          <p:cNvSpPr/>
          <p:nvPr/>
        </p:nvSpPr>
        <p:spPr>
          <a:xfrm rot="10020000">
            <a:off x="3699510" y="200977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 160"/>
          <p:cNvSpPr/>
          <p:nvPr/>
        </p:nvSpPr>
        <p:spPr>
          <a:xfrm rot="9180000" flipH="1">
            <a:off x="6915150" y="3781425"/>
            <a:ext cx="445770" cy="16954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任意多边形 8196"/>
          <p:cNvSpPr/>
          <p:nvPr/>
        </p:nvSpPr>
        <p:spPr>
          <a:xfrm>
            <a:off x="3165475" y="2536825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4" name="矩形 8197"/>
          <p:cNvSpPr/>
          <p:nvPr/>
        </p:nvSpPr>
        <p:spPr>
          <a:xfrm>
            <a:off x="3870960" y="2616200"/>
            <a:ext cx="1251585" cy="24574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</a:p>
        </p:txBody>
      </p:sp>
      <p:sp>
        <p:nvSpPr>
          <p:cNvPr id="18435" name="矩形 8200"/>
          <p:cNvSpPr/>
          <p:nvPr/>
        </p:nvSpPr>
        <p:spPr>
          <a:xfrm>
            <a:off x="527050" y="2089150"/>
            <a:ext cx="1855788" cy="96520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r>
              <a:rPr lang="zh-CN" altLang="en-US" sz="2900" dirty="0"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目   录</a:t>
            </a:r>
          </a:p>
          <a:p>
            <a:pPr algn="ctr" hangingPunct="0"/>
            <a:r>
              <a:rPr lang="en-US" altLang="zh-CN" sz="2900" dirty="0"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content</a:t>
            </a:r>
          </a:p>
        </p:txBody>
      </p:sp>
      <p:sp>
        <p:nvSpPr>
          <p:cNvPr id="18437" name="任意多边形 8198"/>
          <p:cNvSpPr/>
          <p:nvPr/>
        </p:nvSpPr>
        <p:spPr>
          <a:xfrm>
            <a:off x="3165475" y="1684338"/>
            <a:ext cx="3644900" cy="4048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     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主要任务</a:t>
            </a:r>
            <a:endParaRPr lang="zh-CN" altLang="en-US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" name="任意多边形 8196"/>
          <p:cNvSpPr/>
          <p:nvPr/>
        </p:nvSpPr>
        <p:spPr>
          <a:xfrm>
            <a:off x="3159125" y="3375025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8197"/>
          <p:cNvSpPr/>
          <p:nvPr/>
        </p:nvSpPr>
        <p:spPr>
          <a:xfrm>
            <a:off x="3864610" y="3454400"/>
            <a:ext cx="1251585" cy="24574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双向选择</a:t>
            </a:r>
          </a:p>
        </p:txBody>
      </p:sp>
      <p:pic>
        <p:nvPicPr>
          <p:cNvPr id="6" name="图片 5" descr="canv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5" y="769620"/>
            <a:ext cx="8367395" cy="3848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5742305" y="3281998"/>
            <a:ext cx="2263775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查看实习详情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</a:p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申请加入实习</a:t>
            </a:r>
          </a:p>
        </p:txBody>
      </p:sp>
      <p:sp>
        <p:nvSpPr>
          <p:cNvPr id="7" name=" 160"/>
          <p:cNvSpPr/>
          <p:nvPr/>
        </p:nvSpPr>
        <p:spPr>
          <a:xfrm rot="9180000">
            <a:off x="5638800" y="398335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55" y="2632075"/>
            <a:ext cx="8027670" cy="2324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90" y="419735"/>
            <a:ext cx="8027035" cy="20840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5843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提交周日志</a:t>
            </a:r>
          </a:p>
        </p:txBody>
      </p:sp>
      <p:sp>
        <p:nvSpPr>
          <p:cNvPr id="27" name="矩形 26"/>
          <p:cNvSpPr/>
          <p:nvPr/>
        </p:nvSpPr>
        <p:spPr>
          <a:xfrm>
            <a:off x="236538" y="1441450"/>
            <a:ext cx="677863" cy="40798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5846" name="文本框 5"/>
          <p:cNvSpPr txBox="1"/>
          <p:nvPr/>
        </p:nvSpPr>
        <p:spPr>
          <a:xfrm>
            <a:off x="3117850" y="752475"/>
            <a:ext cx="133350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我要实习</a:t>
            </a:r>
          </a:p>
        </p:txBody>
      </p:sp>
      <p:sp>
        <p:nvSpPr>
          <p:cNvPr id="35848" name="文本框 21"/>
          <p:cNvSpPr txBox="1"/>
          <p:nvPr/>
        </p:nvSpPr>
        <p:spPr>
          <a:xfrm>
            <a:off x="7269480" y="2018665"/>
            <a:ext cx="74612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3.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新建</a:t>
            </a:r>
          </a:p>
        </p:txBody>
      </p:sp>
      <p:sp>
        <p:nvSpPr>
          <p:cNvPr id="35849" name="文本框 14"/>
          <p:cNvSpPr txBox="1"/>
          <p:nvPr/>
        </p:nvSpPr>
        <p:spPr>
          <a:xfrm>
            <a:off x="598488" y="1849438"/>
            <a:ext cx="1893887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日志、周志、月志</a:t>
            </a:r>
          </a:p>
        </p:txBody>
      </p:sp>
      <p:sp>
        <p:nvSpPr>
          <p:cNvPr id="35851" name="文本框 22"/>
          <p:cNvSpPr txBox="1"/>
          <p:nvPr/>
        </p:nvSpPr>
        <p:spPr>
          <a:xfrm>
            <a:off x="3790633" y="4269105"/>
            <a:ext cx="200342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4.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编辑正文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发布</a:t>
            </a:r>
          </a:p>
        </p:txBody>
      </p:sp>
      <p:sp>
        <p:nvSpPr>
          <p:cNvPr id="3" name=" 160"/>
          <p:cNvSpPr/>
          <p:nvPr/>
        </p:nvSpPr>
        <p:spPr>
          <a:xfrm rot="13320000">
            <a:off x="991870" y="168656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160"/>
          <p:cNvSpPr/>
          <p:nvPr/>
        </p:nvSpPr>
        <p:spPr>
          <a:xfrm rot="13320000">
            <a:off x="3305175" y="64897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 160"/>
          <p:cNvSpPr/>
          <p:nvPr/>
        </p:nvSpPr>
        <p:spPr>
          <a:xfrm rot="13320000">
            <a:off x="7364730" y="183451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60"/>
          <p:cNvSpPr/>
          <p:nvPr/>
        </p:nvSpPr>
        <p:spPr>
          <a:xfrm rot="9540000">
            <a:off x="3278505" y="451675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anv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3" y="433388"/>
            <a:ext cx="6254750" cy="45513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6866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我的评价</a:t>
            </a:r>
          </a:p>
        </p:txBody>
      </p:sp>
      <p:sp>
        <p:nvSpPr>
          <p:cNvPr id="36868" name="文本框 5"/>
          <p:cNvSpPr txBox="1"/>
          <p:nvPr/>
        </p:nvSpPr>
        <p:spPr>
          <a:xfrm>
            <a:off x="2492375" y="841375"/>
            <a:ext cx="1335088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我要实习</a:t>
            </a:r>
          </a:p>
        </p:txBody>
      </p:sp>
      <p:sp>
        <p:nvSpPr>
          <p:cNvPr id="36869" name="文本框 21"/>
          <p:cNvSpPr txBox="1"/>
          <p:nvPr/>
        </p:nvSpPr>
        <p:spPr>
          <a:xfrm>
            <a:off x="6604000" y="1212850"/>
            <a:ext cx="2122488" cy="14890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①</a:t>
            </a: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评价实践教学</a:t>
            </a:r>
          </a:p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②</a:t>
            </a: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评价指导老师</a:t>
            </a:r>
          </a:p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③</a:t>
            </a: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评价校友邦</a:t>
            </a:r>
          </a:p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④</a:t>
            </a: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实习课程评价</a:t>
            </a:r>
          </a:p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（建议学校增设的课程）</a:t>
            </a:r>
          </a:p>
        </p:txBody>
      </p:sp>
      <p:sp>
        <p:nvSpPr>
          <p:cNvPr id="36870" name="文本框 14"/>
          <p:cNvSpPr txBox="1"/>
          <p:nvPr/>
        </p:nvSpPr>
        <p:spPr>
          <a:xfrm>
            <a:off x="598488" y="1631950"/>
            <a:ext cx="1104900" cy="3698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我的评价</a:t>
            </a:r>
          </a:p>
        </p:txBody>
      </p:sp>
      <p:sp>
        <p:nvSpPr>
          <p:cNvPr id="2" name=" 160"/>
          <p:cNvSpPr/>
          <p:nvPr/>
        </p:nvSpPr>
        <p:spPr>
          <a:xfrm rot="13320000">
            <a:off x="2727325" y="65849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 160"/>
          <p:cNvSpPr/>
          <p:nvPr/>
        </p:nvSpPr>
        <p:spPr>
          <a:xfrm rot="13320000">
            <a:off x="789940" y="143891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" y="832803"/>
            <a:ext cx="8883650" cy="4152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7890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企业评定</a:t>
            </a:r>
          </a:p>
        </p:txBody>
      </p:sp>
      <p:sp>
        <p:nvSpPr>
          <p:cNvPr id="37892" name="文本框 5"/>
          <p:cNvSpPr txBox="1"/>
          <p:nvPr/>
        </p:nvSpPr>
        <p:spPr>
          <a:xfrm>
            <a:off x="3394075" y="1408113"/>
            <a:ext cx="1335088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我要实习</a:t>
            </a:r>
          </a:p>
        </p:txBody>
      </p:sp>
      <p:sp>
        <p:nvSpPr>
          <p:cNvPr id="37893" name="文本框 14"/>
          <p:cNvSpPr txBox="1"/>
          <p:nvPr/>
        </p:nvSpPr>
        <p:spPr>
          <a:xfrm>
            <a:off x="727075" y="4273550"/>
            <a:ext cx="110490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企业评定</a:t>
            </a:r>
          </a:p>
        </p:txBody>
      </p:sp>
      <p:sp>
        <p:nvSpPr>
          <p:cNvPr id="37896" name="文本框 7"/>
          <p:cNvSpPr txBox="1"/>
          <p:nvPr/>
        </p:nvSpPr>
        <p:spPr>
          <a:xfrm>
            <a:off x="7267575" y="3392488"/>
            <a:ext cx="150812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3.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邀请企业评定</a:t>
            </a:r>
          </a:p>
        </p:txBody>
      </p:sp>
      <p:sp>
        <p:nvSpPr>
          <p:cNvPr id="37897" name="文本框 8"/>
          <p:cNvSpPr txBox="1"/>
          <p:nvPr/>
        </p:nvSpPr>
        <p:spPr>
          <a:xfrm>
            <a:off x="3519488" y="3708400"/>
            <a:ext cx="29575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4.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选择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QQ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或微信发送邀请链接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2700" y="342900"/>
            <a:ext cx="4913313" cy="398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     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  </a:t>
            </a:r>
            <a:r>
              <a:rPr kumimoji="0" lang="en-US" altLang="zh-CN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*</a:t>
            </a:r>
            <a:r>
              <a:rPr kumimoji="0" lang="zh-CN" altLang="en-US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自主实习才需要企业评价</a:t>
            </a:r>
          </a:p>
        </p:txBody>
      </p:sp>
      <p:sp>
        <p:nvSpPr>
          <p:cNvPr id="3" name=" 160"/>
          <p:cNvSpPr/>
          <p:nvPr/>
        </p:nvSpPr>
        <p:spPr>
          <a:xfrm rot="13320000">
            <a:off x="3632200" y="125984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160"/>
          <p:cNvSpPr/>
          <p:nvPr/>
        </p:nvSpPr>
        <p:spPr>
          <a:xfrm rot="13320000">
            <a:off x="909955" y="394144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60"/>
          <p:cNvSpPr/>
          <p:nvPr/>
        </p:nvSpPr>
        <p:spPr>
          <a:xfrm rot="14220000">
            <a:off x="7675880" y="321945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" y="2695575"/>
            <a:ext cx="8226425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85" y="440055"/>
            <a:ext cx="8177530" cy="215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915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提交实习报告</a:t>
            </a:r>
          </a:p>
        </p:txBody>
      </p:sp>
      <p:sp>
        <p:nvSpPr>
          <p:cNvPr id="38917" name="文本框 5"/>
          <p:cNvSpPr txBox="1"/>
          <p:nvPr/>
        </p:nvSpPr>
        <p:spPr>
          <a:xfrm>
            <a:off x="4448493" y="862965"/>
            <a:ext cx="1335087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我要实习</a:t>
            </a:r>
          </a:p>
        </p:txBody>
      </p:sp>
      <p:sp>
        <p:nvSpPr>
          <p:cNvPr id="38918" name="文本框 14"/>
          <p:cNvSpPr txBox="1"/>
          <p:nvPr/>
        </p:nvSpPr>
        <p:spPr>
          <a:xfrm>
            <a:off x="1271270" y="1637983"/>
            <a:ext cx="110490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实习报告</a:t>
            </a:r>
          </a:p>
        </p:txBody>
      </p:sp>
      <p:sp>
        <p:nvSpPr>
          <p:cNvPr id="38922" name="文本框 12"/>
          <p:cNvSpPr txBox="1"/>
          <p:nvPr/>
        </p:nvSpPr>
        <p:spPr>
          <a:xfrm>
            <a:off x="6106795" y="2118360"/>
            <a:ext cx="146685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3.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下载报告模板</a:t>
            </a:r>
          </a:p>
        </p:txBody>
      </p:sp>
      <p:sp>
        <p:nvSpPr>
          <p:cNvPr id="38925" name="文本框 18"/>
          <p:cNvSpPr txBox="1"/>
          <p:nvPr/>
        </p:nvSpPr>
        <p:spPr>
          <a:xfrm>
            <a:off x="4892993" y="4404995"/>
            <a:ext cx="234315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4.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模板内写完 报告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上传</a:t>
            </a:r>
          </a:p>
        </p:txBody>
      </p:sp>
      <p:sp>
        <p:nvSpPr>
          <p:cNvPr id="4" name=" 160"/>
          <p:cNvSpPr/>
          <p:nvPr/>
        </p:nvSpPr>
        <p:spPr>
          <a:xfrm rot="13320000">
            <a:off x="3826510" y="75692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60"/>
          <p:cNvSpPr/>
          <p:nvPr/>
        </p:nvSpPr>
        <p:spPr>
          <a:xfrm rot="9480000">
            <a:off x="1007110" y="202946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60"/>
          <p:cNvSpPr/>
          <p:nvPr/>
        </p:nvSpPr>
        <p:spPr>
          <a:xfrm rot="19320000">
            <a:off x="7566025" y="185420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 160"/>
          <p:cNvSpPr/>
          <p:nvPr/>
        </p:nvSpPr>
        <p:spPr>
          <a:xfrm rot="13320000">
            <a:off x="4572000" y="426593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508000"/>
            <a:ext cx="8801100" cy="43195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9938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导出实习手册</a:t>
            </a:r>
          </a:p>
        </p:txBody>
      </p:sp>
      <p:sp>
        <p:nvSpPr>
          <p:cNvPr id="39940" name="文本框 5"/>
          <p:cNvSpPr txBox="1"/>
          <p:nvPr/>
        </p:nvSpPr>
        <p:spPr>
          <a:xfrm>
            <a:off x="3467100" y="1027113"/>
            <a:ext cx="1335088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我要实习</a:t>
            </a:r>
          </a:p>
        </p:txBody>
      </p:sp>
      <p:sp>
        <p:nvSpPr>
          <p:cNvPr id="39941" name="文本框 14"/>
          <p:cNvSpPr txBox="1"/>
          <p:nvPr/>
        </p:nvSpPr>
        <p:spPr>
          <a:xfrm>
            <a:off x="974725" y="3886200"/>
            <a:ext cx="110490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实习报告</a:t>
            </a:r>
          </a:p>
        </p:txBody>
      </p:sp>
      <p:sp>
        <p:nvSpPr>
          <p:cNvPr id="39944" name="文本框 12"/>
          <p:cNvSpPr txBox="1"/>
          <p:nvPr/>
        </p:nvSpPr>
        <p:spPr>
          <a:xfrm>
            <a:off x="3143250" y="2238375"/>
            <a:ext cx="146685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3.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选择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“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已通过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”</a:t>
            </a:r>
          </a:p>
        </p:txBody>
      </p:sp>
      <p:sp>
        <p:nvSpPr>
          <p:cNvPr id="39946" name="文本框 18"/>
          <p:cNvSpPr txBox="1"/>
          <p:nvPr/>
        </p:nvSpPr>
        <p:spPr>
          <a:xfrm>
            <a:off x="7108825" y="3389313"/>
            <a:ext cx="1470025" cy="3698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4.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导出实习手册</a:t>
            </a:r>
          </a:p>
        </p:txBody>
      </p:sp>
      <p:pic>
        <p:nvPicPr>
          <p:cNvPr id="3994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188" y="2143125"/>
            <a:ext cx="2246312" cy="1355725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 160"/>
          <p:cNvSpPr/>
          <p:nvPr/>
        </p:nvSpPr>
        <p:spPr>
          <a:xfrm rot="13320000">
            <a:off x="3699510" y="934720"/>
            <a:ext cx="556260" cy="16637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160"/>
          <p:cNvSpPr/>
          <p:nvPr/>
        </p:nvSpPr>
        <p:spPr>
          <a:xfrm rot="19860000">
            <a:off x="3472815" y="211772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60"/>
          <p:cNvSpPr/>
          <p:nvPr/>
        </p:nvSpPr>
        <p:spPr>
          <a:xfrm rot="9780000">
            <a:off x="986790" y="422592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60"/>
          <p:cNvSpPr/>
          <p:nvPr/>
        </p:nvSpPr>
        <p:spPr>
          <a:xfrm rot="19380000">
            <a:off x="7565390" y="329501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35" y="2428875"/>
            <a:ext cx="7916545" cy="25387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35" y="383540"/>
            <a:ext cx="7893050" cy="1986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0963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实习成绩鉴定</a:t>
            </a:r>
          </a:p>
        </p:txBody>
      </p:sp>
      <p:sp>
        <p:nvSpPr>
          <p:cNvPr id="40965" name="文本框 5"/>
          <p:cNvSpPr txBox="1"/>
          <p:nvPr/>
        </p:nvSpPr>
        <p:spPr>
          <a:xfrm>
            <a:off x="3276600" y="769938"/>
            <a:ext cx="133350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我要实习</a:t>
            </a:r>
          </a:p>
        </p:txBody>
      </p:sp>
      <p:sp>
        <p:nvSpPr>
          <p:cNvPr id="40966" name="文本框 14"/>
          <p:cNvSpPr txBox="1"/>
          <p:nvPr/>
        </p:nvSpPr>
        <p:spPr>
          <a:xfrm>
            <a:off x="936625" y="1711325"/>
            <a:ext cx="1684338" cy="3698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实习成绩鉴定</a:t>
            </a:r>
          </a:p>
        </p:txBody>
      </p:sp>
      <p:sp>
        <p:nvSpPr>
          <p:cNvPr id="40969" name="文本框 12"/>
          <p:cNvSpPr txBox="1"/>
          <p:nvPr/>
        </p:nvSpPr>
        <p:spPr>
          <a:xfrm>
            <a:off x="6419215" y="1711325"/>
            <a:ext cx="1117600" cy="3698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3.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自我鉴定</a:t>
            </a:r>
          </a:p>
        </p:txBody>
      </p:sp>
      <p:sp>
        <p:nvSpPr>
          <p:cNvPr id="40971" name="文本框 8"/>
          <p:cNvSpPr txBox="1"/>
          <p:nvPr/>
        </p:nvSpPr>
        <p:spPr>
          <a:xfrm>
            <a:off x="4668838" y="3262313"/>
            <a:ext cx="21828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3.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根据提示编辑自我小结</a:t>
            </a:r>
          </a:p>
        </p:txBody>
      </p:sp>
      <p:sp>
        <p:nvSpPr>
          <p:cNvPr id="11" name="椭圆 10"/>
          <p:cNvSpPr/>
          <p:nvPr/>
        </p:nvSpPr>
        <p:spPr>
          <a:xfrm>
            <a:off x="2006600" y="3471863"/>
            <a:ext cx="765175" cy="269875"/>
          </a:xfrm>
          <a:prstGeom prst="ellipse">
            <a:avLst/>
          </a:prstGeom>
          <a:noFill/>
          <a:ln w="28575">
            <a:solidFill>
              <a:srgbClr val="DF00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5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2" name="椭圆 11"/>
          <p:cNvSpPr/>
          <p:nvPr/>
        </p:nvSpPr>
        <p:spPr>
          <a:xfrm>
            <a:off x="2106613" y="4222750"/>
            <a:ext cx="765175" cy="269875"/>
          </a:xfrm>
          <a:prstGeom prst="ellipse">
            <a:avLst/>
          </a:prstGeom>
          <a:noFill/>
          <a:ln w="28575">
            <a:solidFill>
              <a:srgbClr val="DF00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0976" name="文本框 19"/>
          <p:cNvSpPr txBox="1"/>
          <p:nvPr/>
        </p:nvSpPr>
        <p:spPr>
          <a:xfrm>
            <a:off x="3400425" y="3975100"/>
            <a:ext cx="247332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鉴定项目由学校配置</a:t>
            </a:r>
          </a:p>
        </p:txBody>
      </p:sp>
      <p:sp>
        <p:nvSpPr>
          <p:cNvPr id="40977" name="文本框 20"/>
          <p:cNvSpPr txBox="1"/>
          <p:nvPr/>
        </p:nvSpPr>
        <p:spPr>
          <a:xfrm>
            <a:off x="7343775" y="3585528"/>
            <a:ext cx="236855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鉴定完成导出鉴定表打印带去实习企业盖章上交学校</a:t>
            </a:r>
          </a:p>
        </p:txBody>
      </p:sp>
      <p:sp>
        <p:nvSpPr>
          <p:cNvPr id="4" name=" 160"/>
          <p:cNvSpPr/>
          <p:nvPr/>
        </p:nvSpPr>
        <p:spPr>
          <a:xfrm rot="13320000">
            <a:off x="3385185" y="65786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60"/>
          <p:cNvSpPr/>
          <p:nvPr/>
        </p:nvSpPr>
        <p:spPr>
          <a:xfrm rot="10020000">
            <a:off x="948055" y="214185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60"/>
          <p:cNvSpPr/>
          <p:nvPr/>
        </p:nvSpPr>
        <p:spPr>
          <a:xfrm rot="3060000">
            <a:off x="6564630" y="346646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 160"/>
          <p:cNvSpPr/>
          <p:nvPr/>
        </p:nvSpPr>
        <p:spPr>
          <a:xfrm rot="15600000">
            <a:off x="7647940" y="336423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 160"/>
          <p:cNvSpPr/>
          <p:nvPr/>
        </p:nvSpPr>
        <p:spPr>
          <a:xfrm rot="13320000">
            <a:off x="2856865" y="375031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 160"/>
          <p:cNvSpPr/>
          <p:nvPr/>
        </p:nvSpPr>
        <p:spPr>
          <a:xfrm rot="10620000">
            <a:off x="2903220" y="423735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 160"/>
          <p:cNvSpPr/>
          <p:nvPr/>
        </p:nvSpPr>
        <p:spPr>
          <a:xfrm rot="14580000">
            <a:off x="6836410" y="145669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75776"/>
          <p:cNvSpPr/>
          <p:nvPr/>
        </p:nvSpPr>
        <p:spPr>
          <a:xfrm>
            <a:off x="0" y="-19050"/>
            <a:ext cx="9144000" cy="51625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lstStyle/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dirty="0">
                <a:latin typeface="文鼎中楷体" panose="03000600000000000000" charset="-122"/>
                <a:ea typeface="文鼎中楷体" panose="03000600000000000000" charset="-122"/>
              </a:rPr>
              <a:t>                    </a:t>
            </a:r>
            <a:r>
              <a:rPr lang="zh-CN" altLang="en-US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</a:t>
            </a: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endParaRPr lang="zh-CN" altLang="en-US" sz="20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                    </a:t>
            </a: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                                     </a:t>
            </a:r>
            <a:r>
              <a:rPr lang="zh-CN" altLang="en-US" sz="2000" dirty="0">
                <a:latin typeface="文鼎中楷体" panose="03000600000000000000" charset="-122"/>
                <a:ea typeface="文鼎中楷体" panose="03000600000000000000" charset="-122"/>
              </a:rPr>
              <a:t>                 </a:t>
            </a:r>
            <a:endParaRPr lang="en-US" altLang="zh-CN" sz="200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1986" name="矩形 75777"/>
          <p:cNvSpPr/>
          <p:nvPr/>
        </p:nvSpPr>
        <p:spPr>
          <a:xfrm>
            <a:off x="6237288" y="2212975"/>
            <a:ext cx="1017587" cy="4921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t">
            <a:spAutoFit/>
          </a:bodyPr>
          <a:lstStyle/>
          <a:p>
            <a:pPr hangingPunct="0"/>
            <a:r>
              <a:rPr lang="zh-CN" altLang="en-US" sz="32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谢谢</a:t>
            </a:r>
          </a:p>
        </p:txBody>
      </p:sp>
      <p:grpSp>
        <p:nvGrpSpPr>
          <p:cNvPr id="41987" name="组合 75778"/>
          <p:cNvGrpSpPr/>
          <p:nvPr/>
        </p:nvGrpSpPr>
        <p:grpSpPr>
          <a:xfrm>
            <a:off x="215900" y="358775"/>
            <a:ext cx="6562725" cy="4422775"/>
            <a:chOff x="0" y="0"/>
            <a:chExt cx="6562725" cy="4422775"/>
          </a:xfrm>
        </p:grpSpPr>
        <p:sp>
          <p:nvSpPr>
            <p:cNvPr id="41988" name="任意多边形 75779"/>
            <p:cNvSpPr/>
            <p:nvPr/>
          </p:nvSpPr>
          <p:spPr>
            <a:xfrm>
              <a:off x="0" y="0"/>
              <a:ext cx="6562725" cy="4422775"/>
            </a:xfrm>
            <a:custGeom>
              <a:avLst/>
              <a:gdLst/>
              <a:ahLst/>
              <a:cxnLst>
                <a:cxn ang="0">
                  <a:pos x="6562725" y="2998478"/>
                </a:cxn>
                <a:cxn ang="0">
                  <a:pos x="6557560" y="4422775"/>
                </a:cxn>
                <a:cxn ang="0">
                  <a:pos x="0" y="4422775"/>
                </a:cxn>
                <a:cxn ang="0">
                  <a:pos x="0" y="0"/>
                </a:cxn>
                <a:cxn ang="0">
                  <a:pos x="6557560" y="0"/>
                </a:cxn>
                <a:cxn ang="0">
                  <a:pos x="6546622" y="1385598"/>
                </a:cxn>
              </a:cxnLst>
              <a:rect l="0" t="0" r="0" b="0"/>
              <a:pathLst>
                <a:path w="21600" h="21600">
                  <a:moveTo>
                    <a:pt x="21600" y="14644"/>
                  </a:moveTo>
                  <a:cubicBezTo>
                    <a:pt x="21594" y="17103"/>
                    <a:pt x="21589" y="19141"/>
                    <a:pt x="21583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21583" y="0"/>
                  </a:lnTo>
                  <a:cubicBezTo>
                    <a:pt x="21575" y="2217"/>
                    <a:pt x="21547" y="6767"/>
                    <a:pt x="21547" y="6767"/>
                  </a:cubicBezTo>
                </a:path>
              </a:pathLst>
            </a:custGeom>
            <a:noFill/>
            <a:ln w="38100" cap="sq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89" name="矩形 75780"/>
            <p:cNvSpPr/>
            <p:nvPr/>
          </p:nvSpPr>
          <p:spPr>
            <a:xfrm>
              <a:off x="1" y="2076761"/>
              <a:ext cx="6562722" cy="269241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20" rIns="45720" anchor="ctr">
              <a:spAutoFit/>
            </a:bodyPr>
            <a:lstStyle/>
            <a:p>
              <a:pPr algn="ctr" hangingPunct="0"/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556385" y="1233170"/>
            <a:ext cx="3683635" cy="1689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服务电话：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0579-82722068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17757972178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服务QQ：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30010</a:t>
            </a:r>
            <a:r>
              <a: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87037</a:t>
            </a:r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25675" y="991235"/>
            <a:ext cx="4975860" cy="2491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fontAlgn="base">
              <a:buClrTx/>
              <a:buSzTx/>
              <a:defRPr/>
            </a:pPr>
            <a:r>
              <a:rPr lang="en-US" altLang="zh-CN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</a:t>
            </a:r>
            <a:r>
              <a:rPr lang="zh-CN" altLang="en-US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、注册认证</a:t>
            </a:r>
            <a:endParaRPr lang="en-US" altLang="zh-CN" sz="240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2、实习报名；</a:t>
            </a:r>
            <a:endParaRPr lang="en-US" altLang="zh-CN" sz="2400" strike="noStrike" noProof="1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3、签到、提交周日志；</a:t>
            </a:r>
            <a:endParaRPr lang="en-US" altLang="zh-CN" sz="2400" strike="noStrike" noProof="1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4、上传实习报告</a:t>
            </a:r>
            <a:r>
              <a:rPr lang="en-US" altLang="zh-CN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+mn-ea"/>
              </a:rPr>
              <a:t>；</a:t>
            </a:r>
            <a:endParaRPr lang="en-US" altLang="zh-CN" sz="2400" strike="noStrike" noProof="1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+mn-ea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5、</a:t>
            </a:r>
            <a:r>
              <a:rPr lang="zh-CN" altLang="en-US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导出实习手册</a:t>
            </a:r>
            <a:r>
              <a:rPr lang="en-US" altLang="zh-CN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；</a:t>
            </a:r>
            <a:endParaRPr lang="en-US" altLang="zh-CN" sz="2400" strike="noStrike" noProof="1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6</a:t>
            </a:r>
            <a:r>
              <a:rPr lang="zh-CN" altLang="en-US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、实习成绩鉴定；</a:t>
            </a:r>
          </a:p>
          <a:p>
            <a:pPr lvl="0" algn="l" fontAlgn="base">
              <a:buClrTx/>
              <a:buSzTx/>
              <a:defRPr/>
            </a:pPr>
            <a:endParaRPr lang="en-US" altLang="zh-CN" sz="120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4330" y="8255"/>
            <a:ext cx="99822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主要任务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91185" y="3842385"/>
            <a:ext cx="79616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说明：以上实习过程资料提交：如签到、提交周日志、实习报告、实习成绩鉴定表等，根据教师端具体设置是否需要。具体要求可通过实习报名（或者实习计划）进行查看。</a:t>
            </a:r>
            <a:endParaRPr lang="en-US" altLang="zh-CN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下载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&amp;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注册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700" y="342900"/>
            <a:ext cx="3841750" cy="1100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APP</a:t>
            </a: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下载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扫描二维码下载校友邦学生版</a:t>
            </a:r>
            <a:r>
              <a:rPr kumimoji="0" lang="en-US" altLang="zh-CN" b="0" kern="1200" cap="none" spc="0" normalizeH="0" baseline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APP</a:t>
            </a:r>
            <a:endParaRPr kumimoji="0" lang="zh-CN" altLang="en-US" b="0" kern="1200" cap="none" spc="0" normalizeH="0" baseline="0" noProof="1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应用商店搜索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“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校友邦学生版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”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下载</a:t>
            </a:r>
            <a:endParaRPr kumimoji="0" lang="zh-CN" altLang="en-US" b="0" kern="1200" cap="none" spc="0" normalizeH="0" baseline="0" noProof="1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84625" y="182563"/>
            <a:ext cx="4624388" cy="1420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APP</a:t>
            </a: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注册账号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我的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点击登录</a:t>
            </a: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注册</a:t>
            </a: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输入手机号、图形验证码、短信验证码</a:t>
            </a:r>
            <a:r>
              <a:rPr kumimoji="0" lang="en-US" altLang="zh-CN" b="0" kern="1200" cap="none" spc="0" normalizeH="0" baseline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→</a:t>
            </a:r>
            <a:r>
              <a:rPr kumimoji="0" lang="zh-CN" altLang="en-US" b="0" kern="1200" cap="none" spc="0" normalizeH="0" baseline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注册</a:t>
            </a:r>
          </a:p>
        </p:txBody>
      </p:sp>
      <p:pic>
        <p:nvPicPr>
          <p:cNvPr id="2" name="图片 1" descr="R~QJN(5CR@E9)XVKBACPQ(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05" y="1810385"/>
            <a:ext cx="1819275" cy="2257425"/>
          </a:xfrm>
          <a:prstGeom prst="rect">
            <a:avLst/>
          </a:prstGeom>
        </p:spPr>
      </p:pic>
      <p:pic>
        <p:nvPicPr>
          <p:cNvPr id="3" name="图片 25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205" y="1810385"/>
            <a:ext cx="4874895" cy="2733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学籍认证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700" y="342900"/>
            <a:ext cx="5613400" cy="1100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学籍认证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我的</a:t>
            </a:r>
            <a:r>
              <a:rPr kumimoji="0" lang="en-US" altLang="zh-CN" b="0" kern="1200" cap="none" spc="0" normalizeH="0" baseline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未认证</a:t>
            </a: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添加学籍</a:t>
            </a:r>
            <a:r>
              <a:rPr kumimoji="0" lang="en-US" altLang="zh-CN" b="0" kern="1200" cap="none" spc="0" normalizeH="0" baseline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学籍认证 </a:t>
            </a:r>
            <a:r>
              <a:rPr kumimoji="0" lang="en-US" altLang="zh-CN" b="0" kern="1200" cap="none" spc="0" normalizeH="0" baseline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添加学籍</a:t>
            </a:r>
            <a:r>
              <a:rPr kumimoji="0" lang="en-US" altLang="zh-CN" b="0" kern="1200" cap="none" spc="0" normalizeH="0" baseline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输入学籍信息</a:t>
            </a:r>
            <a:r>
              <a:rPr kumimoji="0" lang="en-US" altLang="zh-CN" b="0" kern="1200" cap="none" spc="0" normalizeH="0" baseline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保存</a:t>
            </a:r>
          </a:p>
        </p:txBody>
      </p:sp>
      <p:pic>
        <p:nvPicPr>
          <p:cNvPr id="2" name="图片 36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555" y="1443355"/>
            <a:ext cx="5786755" cy="32778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自主实习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700" y="342900"/>
            <a:ext cx="6302375" cy="1420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自主实习报名（分散实习）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我的</a:t>
            </a:r>
            <a:r>
              <a:rPr kumimoji="0" lang="en-US" altLang="zh-CN" b="0" kern="1200" cap="none" spc="0" normalizeH="0" baseline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实习报名</a:t>
            </a:r>
            <a:r>
              <a:rPr kumimoji="0" lang="en-US" altLang="zh-CN" b="0" kern="1200" cap="none" spc="0" normalizeH="0" baseline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点击报名</a:t>
            </a: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点击实习计划名称处可查看实习要求等相关内容</a:t>
            </a: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b="0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*</a:t>
            </a:r>
            <a:r>
              <a:rPr kumimoji="0" lang="zh-CN" altLang="en-US" b="0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如果默认学年学期没有实习计划，筛选一下别的学年学期</a:t>
            </a:r>
          </a:p>
        </p:txBody>
      </p:sp>
      <p:pic>
        <p:nvPicPr>
          <p:cNvPr id="2" name="图片 26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985" y="1763395"/>
            <a:ext cx="6132830" cy="31261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集中安排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700" y="342900"/>
            <a:ext cx="8563610" cy="1100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集中实习报名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我的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实习报名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点击报名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点击同意或者拒绝</a:t>
            </a: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b="0" kern="1200" cap="none" spc="0" normalizeH="0" baseline="0" noProof="1">
                <a:solidFill>
                  <a:srgbClr val="00B05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 </a:t>
            </a:r>
            <a:r>
              <a:rPr kumimoji="0" lang="en-US" altLang="zh-CN" b="0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*</a:t>
            </a:r>
            <a:r>
              <a:rPr kumimoji="0" lang="zh-CN" altLang="en-US" b="0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拒绝集中项目后选择其他形式的实习项目，如教师端设置无需同意直接加入，可忽略此步骤。</a:t>
            </a:r>
          </a:p>
        </p:txBody>
      </p:sp>
      <p:pic>
        <p:nvPicPr>
          <p:cNvPr id="11" name="图片 10" descr="C)R}UUC6SEM07{](%R3VB(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628775"/>
            <a:ext cx="4762500" cy="31261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签到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2700" y="342900"/>
            <a:ext cx="8845550" cy="781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签到</a:t>
            </a:r>
            <a:endParaRPr kumimoji="0" lang="zh-CN" altLang="en-US" b="0" kern="1200" cap="none" spc="0" normalizeH="0" baseline="0" noProof="1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kumimoji="0" lang="zh-CN" altLang="en-US" b="0" kern="1200" cap="none" spc="0" normalizeH="0" baseline="0" noProof="1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2" name="图片 33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315" y="821690"/>
            <a:ext cx="6035040" cy="3302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1299210" y="4361180"/>
            <a:ext cx="63169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说明：根据教师端设置的要求是否需要签到，点击签到页面进行签到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提交周日志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-41275" y="398463"/>
            <a:ext cx="707072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提交周日志</a:t>
            </a:r>
            <a:endParaRPr kumimoji="0" lang="zh-CN" altLang="en-US" b="0" kern="1200" cap="none" spc="0" normalizeH="0" baseline="0" noProof="1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2" name="图片 27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665" y="1082040"/>
            <a:ext cx="6301740" cy="3275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381125" y="4508500"/>
            <a:ext cx="733933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说明：根据教师端设置的要求需要提交周志或者日志，选择对应的模块进入页面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922</Words>
  <Application>Microsoft Office PowerPoint</Application>
  <PresentationFormat>全屏显示(16:9)</PresentationFormat>
  <Paragraphs>139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宋体</vt:lpstr>
      <vt:lpstr>微软雅黑</vt:lpstr>
      <vt:lpstr>文鼎中楷体</vt:lpstr>
      <vt:lpstr>Arial</vt:lpstr>
      <vt:lpstr>Calibri</vt:lpstr>
      <vt:lpstr>Office 主题</vt:lpstr>
      <vt:lpstr>3_Office 主题 - Default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sdjwccxh</dc:creator>
  <cp:lastModifiedBy>sdjwccxh</cp:lastModifiedBy>
  <cp:revision>327</cp:revision>
  <dcterms:created xsi:type="dcterms:W3CDTF">2017-01-09T09:44:00Z</dcterms:created>
  <dcterms:modified xsi:type="dcterms:W3CDTF">2019-10-21T02:34:14Z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